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8AE246-5378-E842-B77D-6670EFB0086C}" type="datetimeFigureOut">
              <a:rPr lang="en-US" smtClean="0"/>
              <a:t>5/14/14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EC8B3-743A-5B49-883C-73E62C2960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Cloud</a:t>
            </a:r>
            <a:r>
              <a:rPr lang="en-US" baseline="0" dirty="0" smtClean="0"/>
              <a:t> computing allows you/organization to access resources (IT) and applications from anywhere/anytime.</a:t>
            </a:r>
            <a:endParaRPr lang="en-US" dirty="0" smtClean="0"/>
          </a:p>
          <a:p>
            <a:r>
              <a:rPr lang="en-US" dirty="0" smtClean="0"/>
              <a:t>Ability</a:t>
            </a:r>
            <a:r>
              <a:rPr lang="en-US" baseline="0" dirty="0" smtClean="0"/>
              <a:t> to meet increasing IT demands without increasing investments in IT.  Instantly acquire resources you need (easy scaling), more bank for the $, common platforms (easier standardization), decreased need for internal IT personnel.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C9B13-7252-894E-BA95-F0F24904F2F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Disruptive</a:t>
            </a:r>
            <a:r>
              <a:rPr lang="en-US" baseline="0" dirty="0" smtClean="0"/>
              <a:t> Force (lowers barriers of entry); Same risk ecosystem (risk of CSP and co-tenants are your risks); Lack of transparency; Reliability/Performance; Vendor lock-in/no application portability; Security/Compliance concerns; High Value Targets (think Amazon); Data leakage; internal IT morale/change; Viability of CSP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C9B13-7252-894E-BA95-F0F24904F2F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the</a:t>
            </a:r>
            <a:r>
              <a:rPr lang="en-US" baseline="0" dirty="0" smtClean="0"/>
              <a:t> company in public or hybrid cloud solutions relies on 3</a:t>
            </a:r>
            <a:r>
              <a:rPr lang="en-US" baseline="30000" dirty="0" smtClean="0"/>
              <a:t>rd</a:t>
            </a:r>
            <a:r>
              <a:rPr lang="en-US" baseline="0" dirty="0" smtClean="0"/>
              <a:t> party controls, they usually must adjust their risk tolerance to accept the increased inherent risk.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C9B13-7252-894E-BA95-F0F24904F2F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1754-C62D-9E4C-A452-E0A497EEDABC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65E1-E4D6-9340-8075-B20577B18E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1754-C62D-9E4C-A452-E0A497EEDABC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65E1-E4D6-9340-8075-B20577B18E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1754-C62D-9E4C-A452-E0A497EEDABC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65E1-E4D6-9340-8075-B20577B18E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1754-C62D-9E4C-A452-E0A497EEDABC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65E1-E4D6-9340-8075-B20577B18E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1754-C62D-9E4C-A452-E0A497EEDABC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65E1-E4D6-9340-8075-B20577B18E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1754-C62D-9E4C-A452-E0A497EEDABC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65E1-E4D6-9340-8075-B20577B18E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1754-C62D-9E4C-A452-E0A497EEDABC}" type="datetimeFigureOut">
              <a:rPr lang="en-US" smtClean="0"/>
              <a:t>5/14/14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65E1-E4D6-9340-8075-B20577B18E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1754-C62D-9E4C-A452-E0A497EEDABC}" type="datetimeFigureOut">
              <a:rPr lang="en-US" smtClean="0"/>
              <a:t>5/14/14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65E1-E4D6-9340-8075-B20577B18E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1754-C62D-9E4C-A452-E0A497EEDABC}" type="datetimeFigureOut">
              <a:rPr lang="en-US" smtClean="0"/>
              <a:t>5/14/14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65E1-E4D6-9340-8075-B20577B18E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1754-C62D-9E4C-A452-E0A497EEDABC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65E1-E4D6-9340-8075-B20577B18E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1754-C62D-9E4C-A452-E0A497EEDABC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65E1-E4D6-9340-8075-B20577B18E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51754-C62D-9E4C-A452-E0A497EEDABC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065E1-E4D6-9340-8075-B20577B18E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efino.com/home" TargetMode="External"/><Relationship Id="rId4" Type="http://schemas.openxmlformats.org/officeDocument/2006/relationships/hyperlink" Target="https://www.heroku.com" TargetMode="External"/><Relationship Id="rId5" Type="http://schemas.openxmlformats.org/officeDocument/2006/relationships/hyperlink" Target="http://convergence.sprint.com/cloudcompute.aspx" TargetMode="External"/><Relationship Id="rId6" Type="http://schemas.openxmlformats.org/officeDocument/2006/relationships/hyperlink" Target="http://aws.amazon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loomberg.com/news/2013-04-10/sec-urged-to-give-stronger-guidance-on-cyber-disclosure.htm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loomberg.com/news/2013-05-13/sec-chairman-reviewing-company-cybersecurity-disclosures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Chris </a:t>
            </a:r>
            <a:r>
              <a:rPr lang="en-US" dirty="0" err="1" smtClean="0"/>
              <a:t>Strohm</a:t>
            </a:r>
            <a:r>
              <a:rPr lang="en-US" dirty="0" smtClean="0"/>
              <a:t>, Eric </a:t>
            </a:r>
            <a:r>
              <a:rPr lang="en-US" dirty="0" err="1" smtClean="0"/>
              <a:t>Engleman</a:t>
            </a:r>
            <a:r>
              <a:rPr lang="en-US" dirty="0" smtClean="0"/>
              <a:t> and Dave Michaels - Apr 3, 2013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Cyber Attacks Abound Yet Companies Tell SEC Losses are Few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Corporate Account Takeover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actually the crime here?</a:t>
            </a:r>
          </a:p>
          <a:p>
            <a:r>
              <a:rPr lang="en-US" dirty="0" smtClean="0"/>
              <a:t>Who is most vulnerable?</a:t>
            </a:r>
          </a:p>
          <a:p>
            <a:r>
              <a:rPr lang="en-US" dirty="0" smtClean="0"/>
              <a:t>What must the ‘hacker’ do to perform crime?</a:t>
            </a:r>
          </a:p>
          <a:p>
            <a:pPr lvl="1"/>
            <a:r>
              <a:rPr lang="en-US" dirty="0" smtClean="0"/>
              <a:t>For CPAs in management accounting, and often in a key position of responsibility for this type of fraud, they should become knowledgeable and vigilant of the full range of controls and vulnerabilities of online banking.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Theft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Preventions</a:t>
            </a:r>
          </a:p>
          <a:p>
            <a:pPr lvl="1"/>
            <a:r>
              <a:rPr lang="en-US" dirty="0" smtClean="0"/>
              <a:t>Social engineering and dumpster diving </a:t>
            </a:r>
          </a:p>
          <a:p>
            <a:pPr lvl="1"/>
            <a:r>
              <a:rPr lang="en-US" dirty="0" smtClean="0"/>
              <a:t>Due diligence to protect personally identifiable information </a:t>
            </a:r>
          </a:p>
          <a:p>
            <a:pPr lvl="1"/>
            <a:r>
              <a:rPr lang="en-US" dirty="0" smtClean="0"/>
              <a:t>MASS 201:</a:t>
            </a:r>
          </a:p>
          <a:p>
            <a:pPr lvl="2"/>
            <a:r>
              <a:rPr lang="en-US" dirty="0" smtClean="0"/>
              <a:t>compliance audits ensure that entities have taken “reasonable” precautions to protect the personally identifiable 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Theft of Sensitive Data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are the preventive controls?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Theft of Intellectual Property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CPAs therefore need to work with their clients to perform privacy and security reviews to assess the client’s level</a:t>
            </a:r>
            <a:br>
              <a:rPr lang="en-US" dirty="0" smtClean="0"/>
            </a:br>
            <a:r>
              <a:rPr lang="en-US" dirty="0" smtClean="0"/>
              <a:t>of risk.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CPAs do?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Computer Security Institute (CSI) survey ranked internal </a:t>
            </a:r>
            <a:r>
              <a:rPr lang="en-US" dirty="0" err="1" smtClean="0"/>
              <a:t>cybersecurity</a:t>
            </a:r>
            <a:r>
              <a:rPr lang="en-US" dirty="0" smtClean="0"/>
              <a:t> audits as the strongest weapon in preventing and detecting </a:t>
            </a:r>
            <a:r>
              <a:rPr lang="en-US" dirty="0" err="1" smtClean="0"/>
              <a:t>cybersecurity</a:t>
            </a:r>
            <a:r>
              <a:rPr lang="en-US" dirty="0" smtClean="0"/>
              <a:t> vulnerabilities. </a:t>
            </a:r>
          </a:p>
          <a:p>
            <a:pPr lvl="2"/>
            <a:r>
              <a:rPr lang="en-US" dirty="0" smtClean="0"/>
              <a:t>Patch compliance</a:t>
            </a:r>
          </a:p>
          <a:p>
            <a:pPr lvl="2"/>
            <a:r>
              <a:rPr lang="en-US" dirty="0" smtClean="0"/>
              <a:t>Least-privileges access</a:t>
            </a:r>
          </a:p>
          <a:p>
            <a:pPr lvl="2"/>
            <a:r>
              <a:rPr lang="en-US" dirty="0" smtClean="0"/>
              <a:t>Log analysis</a:t>
            </a:r>
          </a:p>
          <a:p>
            <a:r>
              <a:rPr lang="en-US" dirty="0" smtClean="0"/>
              <a:t>Business Insurance</a:t>
            </a:r>
          </a:p>
          <a:p>
            <a:r>
              <a:rPr lang="en-US" dirty="0" smtClean="0"/>
              <a:t>Incident Response Plan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Cloud Computing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E5529-A154-924D-8F9D-2CA4B164DEA2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COSO ERM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Computing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What is it?</a:t>
            </a:r>
          </a:p>
          <a:p>
            <a:pPr lvl="1"/>
            <a:r>
              <a:rPr lang="en-US" dirty="0" smtClean="0"/>
              <a:t>What’s a CSP?</a:t>
            </a:r>
          </a:p>
          <a:p>
            <a:pPr lvl="1"/>
            <a:r>
              <a:rPr lang="en-US" dirty="0" smtClean="0"/>
              <a:t>What does multi-tenant mean?</a:t>
            </a:r>
          </a:p>
          <a:p>
            <a:pPr lvl="1"/>
            <a:r>
              <a:rPr lang="en-US" dirty="0" smtClean="0"/>
              <a:t>What’s a private cloud?</a:t>
            </a:r>
          </a:p>
          <a:p>
            <a:pPr lvl="1"/>
            <a:r>
              <a:rPr lang="en-US" dirty="0" smtClean="0"/>
              <a:t>What’s a public cloud?</a:t>
            </a:r>
          </a:p>
          <a:p>
            <a:pPr lvl="1"/>
            <a:r>
              <a:rPr lang="en-US" dirty="0" smtClean="0"/>
              <a:t>What’s a hybrid cloud?</a:t>
            </a:r>
          </a:p>
          <a:p>
            <a:r>
              <a:rPr lang="en-US" dirty="0" smtClean="0"/>
              <a:t>What are cloud delivery models?</a:t>
            </a:r>
          </a:p>
          <a:p>
            <a:pPr lvl="1"/>
            <a:r>
              <a:rPr lang="en-US" dirty="0" smtClean="0">
                <a:hlinkClick r:id="rId3"/>
              </a:rPr>
              <a:t>SaaS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>
                <a:hlinkClick r:id="rId4"/>
              </a:rPr>
              <a:t>PaaS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>
                <a:hlinkClick r:id="rId5"/>
              </a:rPr>
              <a:t>IaaS</a:t>
            </a:r>
            <a:r>
              <a:rPr lang="en-US" dirty="0" smtClean="0"/>
              <a:t>? (what might this be used for, think back to our book).</a:t>
            </a:r>
          </a:p>
          <a:p>
            <a:pPr lvl="1"/>
            <a:r>
              <a:rPr lang="en-US" dirty="0" smtClean="0">
                <a:hlinkClick r:id="rId6"/>
              </a:rPr>
              <a:t>Amazon AWS</a:t>
            </a:r>
            <a:endParaRPr lang="en-US" dirty="0" smtClean="0"/>
          </a:p>
          <a:p>
            <a:r>
              <a:rPr lang="en-US" dirty="0" smtClean="0"/>
              <a:t>What are the benefits?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Computing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are the risks?</a:t>
            </a:r>
          </a:p>
          <a:p>
            <a:pPr lvl="1"/>
            <a:r>
              <a:rPr lang="en-US" dirty="0" smtClean="0"/>
              <a:t>“the possibility that an event will occur and adversely affect the achievement of objectives” COSO ERM (2004)</a:t>
            </a:r>
          </a:p>
          <a:p>
            <a:r>
              <a:rPr lang="en-US" dirty="0" smtClean="0"/>
              <a:t>How/Where can they be mitigated?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1" name="Content Placeholder 10" descr="CloudER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21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286000" y="31981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Gotham"/>
              </a:rPr>
              <a:t>Exhibit 5.2 Applying the COSO ERM Framework to Cloud Computing Options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ERM Components and the Cloud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Internal Environment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Objective Setting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Event Identification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Risk Assessment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Risk Profile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Inherent and Residual Risk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Likelihood and Impact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Risk Response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Control Activities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Information and Communication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Monitoring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Explanations?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hlinkClick r:id="rId2"/>
              </a:rPr>
              <a:t>Updates:</a:t>
            </a:r>
            <a:endParaRPr lang="en-US" dirty="0" smtClean="0"/>
          </a:p>
          <a:p>
            <a:pPr lvl="1"/>
            <a:r>
              <a:rPr lang="en-US" dirty="0" smtClean="0"/>
              <a:t>Senator Nelson Rockefeller*</a:t>
            </a:r>
          </a:p>
          <a:p>
            <a:pPr lvl="2"/>
            <a:r>
              <a:rPr lang="en-US" dirty="0" smtClean="0"/>
              <a:t>Labeled current SEC guidance insufficient</a:t>
            </a:r>
          </a:p>
          <a:p>
            <a:pPr lvl="3"/>
            <a:r>
              <a:rPr lang="en-US" dirty="0" smtClean="0"/>
              <a:t>“Investors deserve to know whether companies are effectively addressing their </a:t>
            </a:r>
            <a:r>
              <a:rPr lang="en-US" dirty="0" err="1" smtClean="0"/>
              <a:t>cybersecurity</a:t>
            </a:r>
            <a:r>
              <a:rPr lang="en-US" dirty="0" smtClean="0"/>
              <a:t> risks -- just as investors should know whether companies are managing their financial and operational risks,”</a:t>
            </a:r>
          </a:p>
          <a:p>
            <a:pPr lvl="1"/>
            <a:r>
              <a:rPr lang="en-US" dirty="0" err="1" smtClean="0"/>
              <a:t>Lona</a:t>
            </a:r>
            <a:r>
              <a:rPr lang="en-US" dirty="0" smtClean="0"/>
              <a:t> </a:t>
            </a:r>
            <a:r>
              <a:rPr lang="en-US" dirty="0" err="1" smtClean="0"/>
              <a:t>Nallengara</a:t>
            </a:r>
            <a:r>
              <a:rPr lang="en-US" dirty="0" smtClean="0"/>
              <a:t>, the </a:t>
            </a:r>
            <a:r>
              <a:rPr lang="en-US" dirty="0" err="1" smtClean="0"/>
              <a:t>SEC’s</a:t>
            </a:r>
            <a:r>
              <a:rPr lang="en-US" dirty="0" smtClean="0"/>
              <a:t> corporation finance director</a:t>
            </a:r>
          </a:p>
          <a:p>
            <a:pPr lvl="2"/>
            <a:r>
              <a:rPr lang="en-US" dirty="0" smtClean="0"/>
              <a:t>“If you’re an investor and you want to see the company you are investing in is adequately protected against cyber attack, you’d want to know did their systems detect it?” </a:t>
            </a:r>
            <a:r>
              <a:rPr lang="en-US" dirty="0" err="1" smtClean="0"/>
              <a:t>Nallengara</a:t>
            </a:r>
            <a:r>
              <a:rPr lang="en-US" dirty="0" smtClean="0"/>
              <a:t> said. “Did they know they got breached? Or did they find out a month later when someone told them that we found records this came from your company?”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Control Levels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Content Placeholder 5" descr="CloudControlLevel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838" r="-838"/>
          <a:stretch>
            <a:fillRect/>
          </a:stretch>
        </p:blipFill>
        <p:spPr/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Computing Risks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Unauthorized Cloud Activity</a:t>
            </a:r>
          </a:p>
          <a:p>
            <a:r>
              <a:rPr lang="en-US" dirty="0" smtClean="0"/>
              <a:t>Lack of  Transparency</a:t>
            </a:r>
          </a:p>
          <a:p>
            <a:r>
              <a:rPr lang="en-US" dirty="0" smtClean="0"/>
              <a:t>Security, Compliance, Data Leakage &amp; Jurisdiction</a:t>
            </a:r>
          </a:p>
          <a:p>
            <a:r>
              <a:rPr lang="en-US" dirty="0" smtClean="0"/>
              <a:t>Relinquishing Direct Control</a:t>
            </a:r>
          </a:p>
          <a:p>
            <a:r>
              <a:rPr lang="en-US" dirty="0" smtClean="0"/>
              <a:t>Reliability, Performance, High-Value Target</a:t>
            </a:r>
          </a:p>
          <a:p>
            <a:r>
              <a:rPr lang="en-US" dirty="0" smtClean="0"/>
              <a:t>Noncompliance with Regulations</a:t>
            </a:r>
          </a:p>
          <a:p>
            <a:r>
              <a:rPr lang="en-US" dirty="0" smtClean="0"/>
              <a:t>Vendor Lock-In</a:t>
            </a:r>
          </a:p>
          <a:p>
            <a:r>
              <a:rPr lang="en-US" dirty="0" smtClean="0"/>
              <a:t>Noncompliance with Disclosure Requirements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Unauthorized Cloud Activity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Establish a cloud usage policy; communicate it</a:t>
            </a:r>
          </a:p>
          <a:p>
            <a:r>
              <a:rPr lang="en-US" dirty="0" smtClean="0"/>
              <a:t>Create/Update policy indicating who can authorize cloud computing</a:t>
            </a:r>
          </a:p>
          <a:p>
            <a:r>
              <a:rPr lang="en-US" dirty="0" smtClean="0"/>
              <a:t>Identify approved cloud vendors</a:t>
            </a:r>
          </a:p>
          <a:p>
            <a:r>
              <a:rPr lang="en-US" dirty="0" smtClean="0"/>
              <a:t>Define policy and communication guidance which cover management of </a:t>
            </a:r>
            <a:r>
              <a:rPr lang="en-US" dirty="0" err="1" smtClean="0"/>
              <a:t>CSPs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Lack of Transparency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Obtain and review Service Organization Control reports (if CSP creates them)</a:t>
            </a:r>
          </a:p>
          <a:p>
            <a:r>
              <a:rPr lang="en-US" dirty="0" smtClean="0"/>
              <a:t>Control related inquiries as part of due-diligence</a:t>
            </a:r>
          </a:p>
          <a:p>
            <a:r>
              <a:rPr lang="en-US" dirty="0" smtClean="0"/>
              <a:t>Request right-to-audit</a:t>
            </a:r>
          </a:p>
          <a:p>
            <a:r>
              <a:rPr lang="en-US" dirty="0" smtClean="0"/>
              <a:t>Require independent audit reports</a:t>
            </a:r>
          </a:p>
          <a:p>
            <a:pPr lvl="1"/>
            <a:r>
              <a:rPr lang="en-US" dirty="0" smtClean="0"/>
              <a:t>SSAE 16</a:t>
            </a:r>
          </a:p>
          <a:p>
            <a:pPr lvl="1"/>
            <a:r>
              <a:rPr lang="en-US" dirty="0" smtClean="0"/>
              <a:t>SOC 3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Security, Compliance, Data Leakage &amp; Jurisdiction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Contractual language needs to assure CSP is in compliance</a:t>
            </a:r>
          </a:p>
          <a:p>
            <a:r>
              <a:rPr lang="en-US" dirty="0" smtClean="0"/>
              <a:t>Contract terms related to country location of CSP</a:t>
            </a:r>
          </a:p>
          <a:p>
            <a:r>
              <a:rPr lang="en-US" dirty="0" smtClean="0"/>
              <a:t>Have effective data classification policies</a:t>
            </a:r>
          </a:p>
          <a:p>
            <a:pPr lvl="1"/>
            <a:r>
              <a:rPr lang="en-US" dirty="0" smtClean="0"/>
              <a:t>Map legal, regulatory, IP and security to types of data</a:t>
            </a:r>
          </a:p>
          <a:p>
            <a:pPr lvl="1"/>
            <a:r>
              <a:rPr lang="en-US" dirty="0" smtClean="0"/>
              <a:t>Determine sensitivity of data</a:t>
            </a:r>
          </a:p>
          <a:p>
            <a:pPr lvl="1"/>
            <a:r>
              <a:rPr lang="en-US" dirty="0" smtClean="0"/>
              <a:t>Establish requirements for transmission of data</a:t>
            </a:r>
          </a:p>
          <a:p>
            <a:pPr lvl="1"/>
            <a:r>
              <a:rPr lang="en-US" dirty="0" smtClean="0"/>
              <a:t>Identify data owners (data access decisions)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Relinquishing Direct Control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Increase monitoring controls</a:t>
            </a:r>
          </a:p>
          <a:p>
            <a:r>
              <a:rPr lang="en-US" dirty="0" smtClean="0"/>
              <a:t>Incorporate Complementary User Entity Controls (from CSP) into organizations control environment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Reliability, Performance, High-Value Target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Incident Management</a:t>
            </a:r>
          </a:p>
          <a:p>
            <a:pPr lvl="1"/>
            <a:r>
              <a:rPr lang="en-US" dirty="0" smtClean="0"/>
              <a:t>CSP incident response capability</a:t>
            </a:r>
          </a:p>
          <a:p>
            <a:pPr lvl="1"/>
            <a:r>
              <a:rPr lang="en-US" dirty="0" smtClean="0"/>
              <a:t>Organization incident response needs to be updated</a:t>
            </a:r>
          </a:p>
          <a:p>
            <a:r>
              <a:rPr lang="en-US" dirty="0" smtClean="0"/>
              <a:t>System Failures</a:t>
            </a:r>
          </a:p>
          <a:p>
            <a:pPr lvl="1"/>
            <a:r>
              <a:rPr lang="en-US" dirty="0" smtClean="0"/>
              <a:t>Back-up </a:t>
            </a:r>
            <a:r>
              <a:rPr lang="en-US" dirty="0" err="1" smtClean="0"/>
              <a:t>CSPs</a:t>
            </a:r>
            <a:r>
              <a:rPr lang="en-US" dirty="0" smtClean="0"/>
              <a:t> (see disaster recovery/business continuity)</a:t>
            </a:r>
          </a:p>
          <a:p>
            <a:pPr lvl="1"/>
            <a:r>
              <a:rPr lang="en-US" dirty="0" smtClean="0"/>
              <a:t>Monitor system availability</a:t>
            </a:r>
          </a:p>
          <a:p>
            <a:pPr lvl="1"/>
            <a:r>
              <a:rPr lang="en-US" dirty="0" smtClean="0"/>
              <a:t>Implement automated tools which provide resources on demand from another CSP (see back-up CSP)</a:t>
            </a:r>
          </a:p>
          <a:p>
            <a:pPr lvl="1"/>
            <a:r>
              <a:rPr lang="en-US" dirty="0" smtClean="0"/>
              <a:t>Review service-level agreement</a:t>
            </a:r>
          </a:p>
          <a:p>
            <a:r>
              <a:rPr lang="en-US" dirty="0" smtClean="0"/>
              <a:t>Cyber Attacks</a:t>
            </a:r>
          </a:p>
          <a:p>
            <a:pPr lvl="1"/>
            <a:r>
              <a:rPr lang="en-US" dirty="0" smtClean="0"/>
              <a:t>Host only non-essential/sensitive data on CSP</a:t>
            </a:r>
          </a:p>
          <a:p>
            <a:pPr lvl="1"/>
            <a:r>
              <a:rPr lang="en-US" dirty="0" smtClean="0"/>
              <a:t>Deploy encryption</a:t>
            </a:r>
          </a:p>
          <a:p>
            <a:pPr lvl="1"/>
            <a:r>
              <a:rPr lang="en-US" dirty="0" smtClean="0"/>
              <a:t>Have a defined fail-over strategy (see back-up CSP)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Noncompliance with Regulations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Store certain data within certain countries/jurisdictions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Vendor Lock-In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Develop an Exit Strategy</a:t>
            </a:r>
          </a:p>
          <a:p>
            <a:pPr lvl="1"/>
            <a:r>
              <a:rPr lang="en-US" dirty="0" smtClean="0"/>
              <a:t>Make sure it is up-to-date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Noncompliance with Disclosure Requirements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(if any) new/additional disclosures must a public company include in its financial reports?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SEC Updates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S.E.C. Chairman Mary Jo White</a:t>
            </a:r>
          </a:p>
          <a:p>
            <a:pPr lvl="1"/>
            <a:r>
              <a:rPr lang="en-US" dirty="0" smtClean="0"/>
              <a:t>May 1, 2013</a:t>
            </a:r>
          </a:p>
          <a:p>
            <a:pPr lvl="2"/>
            <a:r>
              <a:rPr lang="en-US" dirty="0" smtClean="0"/>
              <a:t>White has asked her staff to give her “a briefing of the current disclosure practices and overall compliance” with SEC guidance on </a:t>
            </a:r>
            <a:r>
              <a:rPr lang="en-US" dirty="0" err="1" smtClean="0"/>
              <a:t>cybersecurity</a:t>
            </a:r>
            <a:r>
              <a:rPr lang="en-US" dirty="0" smtClean="0"/>
              <a:t> and “any recommendations they have regarding further action in this area,”</a:t>
            </a:r>
          </a:p>
          <a:p>
            <a:r>
              <a:rPr lang="en-US" dirty="0" smtClean="0"/>
              <a:t>Senator Nelson Rockefeller</a:t>
            </a:r>
          </a:p>
          <a:p>
            <a:pPr lvl="1"/>
            <a:r>
              <a:rPr lang="en-US" dirty="0" smtClean="0"/>
              <a:t>White’s response “makes it clear the SEC will continue to prioritize increased disclosure of </a:t>
            </a:r>
            <a:r>
              <a:rPr lang="en-US" dirty="0" err="1" smtClean="0"/>
              <a:t>cybersecurity</a:t>
            </a:r>
            <a:r>
              <a:rPr lang="en-US" dirty="0" smtClean="0"/>
              <a:t> practices and to monitor the steps companies are taking to manage </a:t>
            </a:r>
            <a:r>
              <a:rPr lang="en-US" dirty="0" err="1" smtClean="0"/>
              <a:t>cybersecurity</a:t>
            </a:r>
            <a:r>
              <a:rPr lang="en-US" dirty="0" smtClean="0"/>
              <a:t> risks,”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CyberSecurity</a:t>
            </a:r>
            <a:endParaRPr lang="en-US" dirty="0" smtClean="0"/>
          </a:p>
          <a:p>
            <a:r>
              <a:rPr lang="en-US" dirty="0" smtClean="0"/>
              <a:t>October, 2011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CF Disclosure Guidance No. 2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this guidance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Is this guidance authoritative?</a:t>
            </a:r>
          </a:p>
          <a:p>
            <a:r>
              <a:rPr lang="en-US" dirty="0" smtClean="0"/>
              <a:t>How did the SEC justify this guidance?</a:t>
            </a:r>
          </a:p>
          <a:p>
            <a:r>
              <a:rPr lang="en-US" dirty="0" smtClean="0"/>
              <a:t>What costs and/or negative consequences is the SEC concerned about in this guidance?</a:t>
            </a:r>
          </a:p>
          <a:p>
            <a:r>
              <a:rPr lang="en-US" dirty="0" smtClean="0"/>
              <a:t>What are the risks that should be disclosed?</a:t>
            </a:r>
          </a:p>
          <a:p>
            <a:pPr lvl="1"/>
            <a:r>
              <a:rPr lang="en-US" dirty="0" smtClean="0"/>
              <a:t>Cyber incidents are among the most significant factors that make an investment in the company speculative or risky:</a:t>
            </a:r>
          </a:p>
          <a:p>
            <a:pPr lvl="2"/>
            <a:r>
              <a:rPr lang="en-US" dirty="0" smtClean="0"/>
              <a:t>Prior incidents; Severity of Incidents; Probability of attack occurring</a:t>
            </a:r>
          </a:p>
          <a:p>
            <a:pPr lvl="2"/>
            <a:r>
              <a:rPr lang="en-US" dirty="0" smtClean="0"/>
              <a:t>Adequacy of preventive controls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Information Disclosed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 Discussion of aspects of the registrant’s business or operations that give rise to material </a:t>
            </a:r>
            <a:r>
              <a:rPr lang="en-US" dirty="0" err="1" smtClean="0"/>
              <a:t>cybersecurity</a:t>
            </a:r>
            <a:r>
              <a:rPr lang="en-US" dirty="0" smtClean="0"/>
              <a:t> risks and the potential costs and consequences;</a:t>
            </a:r>
          </a:p>
          <a:p>
            <a:endParaRPr lang="en-US" dirty="0" smtClean="0"/>
          </a:p>
          <a:p>
            <a:r>
              <a:rPr lang="en-US" dirty="0" smtClean="0"/>
              <a:t>To the extent the registrant outsources functions that have material </a:t>
            </a:r>
            <a:r>
              <a:rPr lang="en-US" dirty="0" err="1" smtClean="0"/>
              <a:t>cybersecurity</a:t>
            </a:r>
            <a:r>
              <a:rPr lang="en-US" dirty="0" smtClean="0"/>
              <a:t> risks, description of those functions and how the registrant addresses those risks;</a:t>
            </a:r>
          </a:p>
          <a:p>
            <a:endParaRPr lang="en-US" dirty="0" smtClean="0"/>
          </a:p>
          <a:p>
            <a:r>
              <a:rPr lang="en-US" dirty="0" smtClean="0"/>
              <a:t>Description of cyber incidents experienced by the registrant that are individually, or in the aggregate, material, including a description of the costs and other consequences;</a:t>
            </a:r>
          </a:p>
          <a:p>
            <a:endParaRPr lang="en-US" dirty="0" smtClean="0"/>
          </a:p>
          <a:p>
            <a:r>
              <a:rPr lang="en-US" dirty="0" smtClean="0"/>
              <a:t>Risks related to cyber incidents that may remain undetected for an extended period</a:t>
            </a:r>
          </a:p>
          <a:p>
            <a:endParaRPr lang="en-US" dirty="0" smtClean="0"/>
          </a:p>
          <a:p>
            <a:r>
              <a:rPr lang="en-US" dirty="0" smtClean="0"/>
              <a:t>Description of relevant insurance coverage.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Issued by AICPA, October 2013</a:t>
            </a:r>
          </a:p>
          <a:p>
            <a:r>
              <a:rPr lang="en-US" dirty="0" smtClean="0"/>
              <a:t>Tommie Singleton </a:t>
            </a:r>
          </a:p>
          <a:p>
            <a:r>
              <a:rPr lang="en-US" dirty="0" smtClean="0"/>
              <a:t>Contributions by:</a:t>
            </a:r>
          </a:p>
          <a:p>
            <a:r>
              <a:rPr lang="en-US" dirty="0" smtClean="0"/>
              <a:t>Randal </a:t>
            </a:r>
            <a:r>
              <a:rPr lang="en-US" dirty="0" err="1" smtClean="0"/>
              <a:t>Wolverton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Top 5 </a:t>
            </a:r>
            <a:r>
              <a:rPr lang="en-US" dirty="0" err="1" smtClean="0"/>
              <a:t>CyberCrimes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Top 5?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Context, Top 5 for Who?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Tax Refund Fraud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Corporate Account Takeover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Identity Theft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Theft of Sensitive Data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Theft of Intellectual Property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 Refund Fraud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D1E14-77FE-B34F-8116-B4C5EC9A8993}" type="datetime1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8C14-659A-7840-81AD-CE50777F30A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Preventive Control?</a:t>
            </a:r>
          </a:p>
          <a:p>
            <a:pPr lvl="1"/>
            <a:r>
              <a:rPr lang="en-US" dirty="0" smtClean="0"/>
              <a:t>CPAs engaged in tax work should assess their privacy and security policies, and establish internal controls to keep client data secure.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1367</Words>
  <Application>Microsoft Macintosh PowerPoint</Application>
  <PresentationFormat>On-screen Show (4:3)</PresentationFormat>
  <Paragraphs>223</Paragraphs>
  <Slides>29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Cyber Attacks Abound Yet Companies Tell SEC Losses are Few</vt:lpstr>
      <vt:lpstr>Explanations?</vt:lpstr>
      <vt:lpstr>SEC Updates</vt:lpstr>
      <vt:lpstr>CF Disclosure Guidance No. 2</vt:lpstr>
      <vt:lpstr>About this guidance</vt:lpstr>
      <vt:lpstr>Types of Information Disclosed</vt:lpstr>
      <vt:lpstr>The Top 5 CyberCrimes</vt:lpstr>
      <vt:lpstr>What are the Top 5?</vt:lpstr>
      <vt:lpstr>Tax Refund Fraud</vt:lpstr>
      <vt:lpstr>Corporate Account Takeover</vt:lpstr>
      <vt:lpstr>Identify Theft</vt:lpstr>
      <vt:lpstr>Theft of Sensitive Data</vt:lpstr>
      <vt:lpstr>Theft of Intellectual Property</vt:lpstr>
      <vt:lpstr>What can CPAs do?</vt:lpstr>
      <vt:lpstr>Using COSO ERM</vt:lpstr>
      <vt:lpstr>Cloud Computing</vt:lpstr>
      <vt:lpstr>Cloud Computing</vt:lpstr>
      <vt:lpstr>Slide 18</vt:lpstr>
      <vt:lpstr>ERM Components and the Cloud</vt:lpstr>
      <vt:lpstr>Cloud Control Levels</vt:lpstr>
      <vt:lpstr>Cloud Computing Risks</vt:lpstr>
      <vt:lpstr>Unauthorized Cloud Activity</vt:lpstr>
      <vt:lpstr>Lack of Transparency</vt:lpstr>
      <vt:lpstr>Security, Compliance, Data Leakage &amp; Jurisdiction</vt:lpstr>
      <vt:lpstr>Relinquishing Direct Control</vt:lpstr>
      <vt:lpstr>Reliability, Performance, High-Value Target</vt:lpstr>
      <vt:lpstr>Noncompliance with Regulations</vt:lpstr>
      <vt:lpstr>Vendor Lock-In</vt:lpstr>
      <vt:lpstr>Noncompliance with Disclosure Requirements</vt:lpstr>
    </vt:vector>
  </TitlesOfParts>
  <Company>University of Central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 Attacks Abound Yet Companies Tell SEC Losses are Few</dc:title>
  <dc:creator>Steven Hornik</dc:creator>
  <cp:lastModifiedBy>Steven Hornik</cp:lastModifiedBy>
  <cp:revision>1</cp:revision>
  <dcterms:created xsi:type="dcterms:W3CDTF">2014-05-14T14:57:41Z</dcterms:created>
  <dcterms:modified xsi:type="dcterms:W3CDTF">2014-05-14T14:58:17Z</dcterms:modified>
</cp:coreProperties>
</file>